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256" r:id="rId3"/>
    <p:sldId id="258" r:id="rId4"/>
    <p:sldId id="295" r:id="rId5"/>
    <p:sldId id="296" r:id="rId6"/>
    <p:sldId id="297" r:id="rId7"/>
    <p:sldId id="29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7C90"/>
    <a:srgbClr val="15337D"/>
    <a:srgbClr val="2DD7F6"/>
    <a:srgbClr val="3666DD"/>
    <a:srgbClr val="0CF2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5465" autoAdjust="0"/>
  </p:normalViewPr>
  <p:slideViewPr>
    <p:cSldViewPr snapToGrid="0">
      <p:cViewPr varScale="1">
        <p:scale>
          <a:sx n="95" d="100"/>
          <a:sy n="95" d="100"/>
        </p:scale>
        <p:origin x="324"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2CB92-6D6D-4639-BCD6-BA780F84C0C3}"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0B94D-9033-47E6-A6F8-76F0C31AF346}" type="slidenum">
              <a:rPr lang="en-US" smtClean="0"/>
              <a:t>‹#›</a:t>
            </a:fld>
            <a:endParaRPr lang="en-US"/>
          </a:p>
        </p:txBody>
      </p:sp>
    </p:spTree>
    <p:extLst>
      <p:ext uri="{BB962C8B-B14F-4D97-AF65-F5344CB8AC3E}">
        <p14:creationId xmlns:p14="http://schemas.microsoft.com/office/powerpoint/2010/main" val="4042599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sir, I have heard about your worry but don’t you worry. We the Outliers got it covered. </a:t>
            </a:r>
          </a:p>
          <a:p>
            <a:r>
              <a:rPr lang="en-US" dirty="0"/>
              <a:t>You better not waste my time (</a:t>
            </a:r>
            <a:r>
              <a:rPr lang="en-US" dirty="0" err="1"/>
              <a:t>Sahu</a:t>
            </a:r>
            <a:r>
              <a:rPr lang="en-US" dirty="0"/>
              <a:t>)</a:t>
            </a:r>
          </a:p>
          <a:p>
            <a:r>
              <a:rPr lang="en-US" dirty="0"/>
              <a:t>Allow me just 5 minutes of your time and this will be the best 5 minutes you ever invested as a producer. And let me just by saying that you are not alone…</a:t>
            </a:r>
          </a:p>
        </p:txBody>
      </p:sp>
      <p:sp>
        <p:nvSpPr>
          <p:cNvPr id="4" name="Slide Number Placeholder 3"/>
          <p:cNvSpPr>
            <a:spLocks noGrp="1"/>
          </p:cNvSpPr>
          <p:nvPr>
            <p:ph type="sldNum" sz="quarter" idx="5"/>
          </p:nvPr>
        </p:nvSpPr>
        <p:spPr/>
        <p:txBody>
          <a:bodyPr/>
          <a:lstStyle/>
          <a:p>
            <a:fld id="{24C0B94D-9033-47E6-A6F8-76F0C31AF346}" type="slidenum">
              <a:rPr lang="en-US" smtClean="0"/>
              <a:t>2</a:t>
            </a:fld>
            <a:endParaRPr lang="en-US"/>
          </a:p>
        </p:txBody>
      </p:sp>
    </p:spTree>
    <p:extLst>
      <p:ext uri="{BB962C8B-B14F-4D97-AF65-F5344CB8AC3E}">
        <p14:creationId xmlns:p14="http://schemas.microsoft.com/office/powerpoint/2010/main" val="3837556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know already, more than 500 movies are released every year in US alone each on an average costing around 60M dollars. And do you know how many of them are successful? 50% (</a:t>
            </a:r>
            <a:r>
              <a:rPr lang="en-US" dirty="0" err="1"/>
              <a:t>shau</a:t>
            </a:r>
            <a:r>
              <a:rPr lang="en-US" dirty="0"/>
              <a:t>). Exactly! </a:t>
            </a:r>
          </a:p>
        </p:txBody>
      </p:sp>
      <p:sp>
        <p:nvSpPr>
          <p:cNvPr id="4" name="Slide Number Placeholder 3"/>
          <p:cNvSpPr>
            <a:spLocks noGrp="1"/>
          </p:cNvSpPr>
          <p:nvPr>
            <p:ph type="sldNum" sz="quarter" idx="5"/>
          </p:nvPr>
        </p:nvSpPr>
        <p:spPr/>
        <p:txBody>
          <a:bodyPr/>
          <a:lstStyle/>
          <a:p>
            <a:fld id="{24C0B94D-9033-47E6-A6F8-76F0C31AF346}" type="slidenum">
              <a:rPr lang="en-US" smtClean="0"/>
              <a:t>3</a:t>
            </a:fld>
            <a:endParaRPr lang="en-US"/>
          </a:p>
        </p:txBody>
      </p:sp>
    </p:spTree>
    <p:extLst>
      <p:ext uri="{BB962C8B-B14F-4D97-AF65-F5344CB8AC3E}">
        <p14:creationId xmlns:p14="http://schemas.microsoft.com/office/powerpoint/2010/main" val="377984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using our expertise in Data Science we have build a solution that allows Directors and producers, like you, to predict the revenue of the movie. It also helps you take critical decisions by tweaking few characteristics to optimize for the best revenue possible.</a:t>
            </a:r>
          </a:p>
        </p:txBody>
      </p:sp>
      <p:sp>
        <p:nvSpPr>
          <p:cNvPr id="4" name="Slide Number Placeholder 3"/>
          <p:cNvSpPr>
            <a:spLocks noGrp="1"/>
          </p:cNvSpPr>
          <p:nvPr>
            <p:ph type="sldNum" sz="quarter" idx="5"/>
          </p:nvPr>
        </p:nvSpPr>
        <p:spPr/>
        <p:txBody>
          <a:bodyPr/>
          <a:lstStyle/>
          <a:p>
            <a:fld id="{24C0B94D-9033-47E6-A6F8-76F0C31AF346}" type="slidenum">
              <a:rPr lang="en-US" smtClean="0"/>
              <a:t>4</a:t>
            </a:fld>
            <a:endParaRPr lang="en-US"/>
          </a:p>
        </p:txBody>
      </p:sp>
    </p:spTree>
    <p:extLst>
      <p:ext uri="{BB962C8B-B14F-4D97-AF65-F5344CB8AC3E}">
        <p14:creationId xmlns:p14="http://schemas.microsoft.com/office/powerpoint/2010/main" val="746635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 help us achieve this complex and critical tasks, we are using powerful ensemble models such as </a:t>
            </a:r>
            <a:r>
              <a:rPr lang="en-US" dirty="0" err="1"/>
              <a:t>XGBoost</a:t>
            </a:r>
            <a:r>
              <a:rPr lang="en-US" dirty="0"/>
              <a:t> fueled by custom build transformer pipelines that helps you generate prediction with a error margin of 10 Million Dollars. And just to prove how much money you can make with this application; I would like to call upon Ketan to give you a glimpse of our solution “Alchemy”. </a:t>
            </a:r>
          </a:p>
        </p:txBody>
      </p:sp>
      <p:sp>
        <p:nvSpPr>
          <p:cNvPr id="4" name="Slide Number Placeholder 3"/>
          <p:cNvSpPr>
            <a:spLocks noGrp="1"/>
          </p:cNvSpPr>
          <p:nvPr>
            <p:ph type="sldNum" sz="quarter" idx="5"/>
          </p:nvPr>
        </p:nvSpPr>
        <p:spPr/>
        <p:txBody>
          <a:bodyPr/>
          <a:lstStyle/>
          <a:p>
            <a:fld id="{24C0B94D-9033-47E6-A6F8-76F0C31AF346}" type="slidenum">
              <a:rPr lang="en-US" smtClean="0"/>
              <a:t>5</a:t>
            </a:fld>
            <a:endParaRPr lang="en-US"/>
          </a:p>
        </p:txBody>
      </p:sp>
    </p:spTree>
    <p:extLst>
      <p:ext uri="{BB962C8B-B14F-4D97-AF65-F5344CB8AC3E}">
        <p14:creationId xmlns:p14="http://schemas.microsoft.com/office/powerpoint/2010/main" val="2623200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if you’re convinced about the potential of our application, we have a special offer for you. We are giving you a free trial for the first month, and $4999/- for next quarter.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And believe me, John, if you do even half as well as the rest of  clients in this fund, you’re going to be very, very impressed. Sound fair enough?  </a:t>
            </a:r>
          </a:p>
          <a:p>
            <a:endParaRPr lang="en-US" dirty="0"/>
          </a:p>
        </p:txBody>
      </p:sp>
      <p:sp>
        <p:nvSpPr>
          <p:cNvPr id="4" name="Slide Number Placeholder 3"/>
          <p:cNvSpPr>
            <a:spLocks noGrp="1"/>
          </p:cNvSpPr>
          <p:nvPr>
            <p:ph type="sldNum" sz="quarter" idx="5"/>
          </p:nvPr>
        </p:nvSpPr>
        <p:spPr/>
        <p:txBody>
          <a:bodyPr/>
          <a:lstStyle/>
          <a:p>
            <a:fld id="{24C0B94D-9033-47E6-A6F8-76F0C31AF346}" type="slidenum">
              <a:rPr lang="en-US" smtClean="0"/>
              <a:t>6</a:t>
            </a:fld>
            <a:endParaRPr lang="en-US"/>
          </a:p>
        </p:txBody>
      </p:sp>
    </p:spTree>
    <p:extLst>
      <p:ext uri="{BB962C8B-B14F-4D97-AF65-F5344CB8AC3E}">
        <p14:creationId xmlns:p14="http://schemas.microsoft.com/office/powerpoint/2010/main" val="548534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C0B94D-9033-47E6-A6F8-76F0C31AF346}" type="slidenum">
              <a:rPr lang="en-US" smtClean="0"/>
              <a:t>7</a:t>
            </a:fld>
            <a:endParaRPr lang="en-US"/>
          </a:p>
        </p:txBody>
      </p:sp>
    </p:spTree>
    <p:extLst>
      <p:ext uri="{BB962C8B-B14F-4D97-AF65-F5344CB8AC3E}">
        <p14:creationId xmlns:p14="http://schemas.microsoft.com/office/powerpoint/2010/main" val="3297901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797B3-78A2-4381-9930-7BB7A99DC8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BF39CA-2154-4978-AE0B-F08594BA90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FDAE1B-E979-4C6E-B1CB-8B0780E5DFD6}"/>
              </a:ext>
            </a:extLst>
          </p:cNvPr>
          <p:cNvSpPr>
            <a:spLocks noGrp="1"/>
          </p:cNvSpPr>
          <p:nvPr>
            <p:ph type="dt" sz="half" idx="10"/>
          </p:nvPr>
        </p:nvSpPr>
        <p:spPr/>
        <p:txBody>
          <a:bodyPr/>
          <a:lstStyle/>
          <a:p>
            <a:fld id="{FE2F66CF-A5E5-423D-856D-704B659EF3BC}" type="datetimeFigureOut">
              <a:rPr lang="en-US" smtClean="0"/>
              <a:t>12/6/2022</a:t>
            </a:fld>
            <a:endParaRPr lang="en-US"/>
          </a:p>
        </p:txBody>
      </p:sp>
      <p:sp>
        <p:nvSpPr>
          <p:cNvPr id="5" name="Footer Placeholder 4">
            <a:extLst>
              <a:ext uri="{FF2B5EF4-FFF2-40B4-BE49-F238E27FC236}">
                <a16:creationId xmlns:a16="http://schemas.microsoft.com/office/drawing/2014/main" id="{7472E9C1-1D3B-4DE7-83EF-5B139E1AFF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254160-7611-45B2-BEEC-974477AB12EC}"/>
              </a:ext>
            </a:extLst>
          </p:cNvPr>
          <p:cNvSpPr>
            <a:spLocks noGrp="1"/>
          </p:cNvSpPr>
          <p:nvPr>
            <p:ph type="sldNum" sz="quarter" idx="12"/>
          </p:nvPr>
        </p:nvSpPr>
        <p:spPr/>
        <p:txBody>
          <a:bodyPr/>
          <a:lstStyle/>
          <a:p>
            <a:fld id="{750300DF-1794-45E9-A86F-E980CE46FB58}" type="slidenum">
              <a:rPr lang="en-US" smtClean="0"/>
              <a:t>‹#›</a:t>
            </a:fld>
            <a:endParaRPr lang="en-US"/>
          </a:p>
        </p:txBody>
      </p:sp>
    </p:spTree>
    <p:extLst>
      <p:ext uri="{BB962C8B-B14F-4D97-AF65-F5344CB8AC3E}">
        <p14:creationId xmlns:p14="http://schemas.microsoft.com/office/powerpoint/2010/main" val="2362838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CFB7A-8661-4954-AF61-C693D66850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8ABDCC-6622-4D1D-B825-530A530AE7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2D58AA-6ECF-4509-AE93-D07FA172DEB7}"/>
              </a:ext>
            </a:extLst>
          </p:cNvPr>
          <p:cNvSpPr>
            <a:spLocks noGrp="1"/>
          </p:cNvSpPr>
          <p:nvPr>
            <p:ph type="dt" sz="half" idx="10"/>
          </p:nvPr>
        </p:nvSpPr>
        <p:spPr/>
        <p:txBody>
          <a:bodyPr/>
          <a:lstStyle/>
          <a:p>
            <a:fld id="{FE2F66CF-A5E5-423D-856D-704B659EF3BC}" type="datetimeFigureOut">
              <a:rPr lang="en-US" smtClean="0"/>
              <a:t>12/6/2022</a:t>
            </a:fld>
            <a:endParaRPr lang="en-US"/>
          </a:p>
        </p:txBody>
      </p:sp>
      <p:sp>
        <p:nvSpPr>
          <p:cNvPr id="5" name="Footer Placeholder 4">
            <a:extLst>
              <a:ext uri="{FF2B5EF4-FFF2-40B4-BE49-F238E27FC236}">
                <a16:creationId xmlns:a16="http://schemas.microsoft.com/office/drawing/2014/main" id="{CC6DAF4A-EBB2-438D-9E38-1A2689E632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72D039-786C-4CAF-B2BA-03992ECB9F17}"/>
              </a:ext>
            </a:extLst>
          </p:cNvPr>
          <p:cNvSpPr>
            <a:spLocks noGrp="1"/>
          </p:cNvSpPr>
          <p:nvPr>
            <p:ph type="sldNum" sz="quarter" idx="12"/>
          </p:nvPr>
        </p:nvSpPr>
        <p:spPr/>
        <p:txBody>
          <a:bodyPr/>
          <a:lstStyle/>
          <a:p>
            <a:fld id="{750300DF-1794-45E9-A86F-E980CE46FB58}" type="slidenum">
              <a:rPr lang="en-US" smtClean="0"/>
              <a:t>‹#›</a:t>
            </a:fld>
            <a:endParaRPr lang="en-US"/>
          </a:p>
        </p:txBody>
      </p:sp>
    </p:spTree>
    <p:extLst>
      <p:ext uri="{BB962C8B-B14F-4D97-AF65-F5344CB8AC3E}">
        <p14:creationId xmlns:p14="http://schemas.microsoft.com/office/powerpoint/2010/main" val="3321658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B2459B-6819-4976-B3DA-FFC4692508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DCF7C8-922A-485A-8971-018063B03F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7AC97-3773-433B-82D6-54A0329A2C58}"/>
              </a:ext>
            </a:extLst>
          </p:cNvPr>
          <p:cNvSpPr>
            <a:spLocks noGrp="1"/>
          </p:cNvSpPr>
          <p:nvPr>
            <p:ph type="dt" sz="half" idx="10"/>
          </p:nvPr>
        </p:nvSpPr>
        <p:spPr/>
        <p:txBody>
          <a:bodyPr/>
          <a:lstStyle/>
          <a:p>
            <a:fld id="{FE2F66CF-A5E5-423D-856D-704B659EF3BC}" type="datetimeFigureOut">
              <a:rPr lang="en-US" smtClean="0"/>
              <a:t>12/6/2022</a:t>
            </a:fld>
            <a:endParaRPr lang="en-US"/>
          </a:p>
        </p:txBody>
      </p:sp>
      <p:sp>
        <p:nvSpPr>
          <p:cNvPr id="5" name="Footer Placeholder 4">
            <a:extLst>
              <a:ext uri="{FF2B5EF4-FFF2-40B4-BE49-F238E27FC236}">
                <a16:creationId xmlns:a16="http://schemas.microsoft.com/office/drawing/2014/main" id="{FB17E3DE-E2CA-4904-9F70-EB8E374A72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54D11-0859-42B1-9769-2FAFDDB10DAE}"/>
              </a:ext>
            </a:extLst>
          </p:cNvPr>
          <p:cNvSpPr>
            <a:spLocks noGrp="1"/>
          </p:cNvSpPr>
          <p:nvPr>
            <p:ph type="sldNum" sz="quarter" idx="12"/>
          </p:nvPr>
        </p:nvSpPr>
        <p:spPr/>
        <p:txBody>
          <a:bodyPr/>
          <a:lstStyle/>
          <a:p>
            <a:fld id="{750300DF-1794-45E9-A86F-E980CE46FB58}" type="slidenum">
              <a:rPr lang="en-US" smtClean="0"/>
              <a:t>‹#›</a:t>
            </a:fld>
            <a:endParaRPr lang="en-US"/>
          </a:p>
        </p:txBody>
      </p:sp>
    </p:spTree>
    <p:extLst>
      <p:ext uri="{BB962C8B-B14F-4D97-AF65-F5344CB8AC3E}">
        <p14:creationId xmlns:p14="http://schemas.microsoft.com/office/powerpoint/2010/main" val="161893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131722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98937-575D-41FF-9548-3B971712D4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118516-67DE-4E19-B464-751E142144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49D7BD-2301-442F-86B7-48F697A3FDD4}"/>
              </a:ext>
            </a:extLst>
          </p:cNvPr>
          <p:cNvSpPr>
            <a:spLocks noGrp="1"/>
          </p:cNvSpPr>
          <p:nvPr>
            <p:ph type="dt" sz="half" idx="10"/>
          </p:nvPr>
        </p:nvSpPr>
        <p:spPr/>
        <p:txBody>
          <a:bodyPr/>
          <a:lstStyle/>
          <a:p>
            <a:fld id="{FE2F66CF-A5E5-423D-856D-704B659EF3BC}" type="datetimeFigureOut">
              <a:rPr lang="en-US" smtClean="0"/>
              <a:t>12/6/2022</a:t>
            </a:fld>
            <a:endParaRPr lang="en-US"/>
          </a:p>
        </p:txBody>
      </p:sp>
      <p:sp>
        <p:nvSpPr>
          <p:cNvPr id="5" name="Footer Placeholder 4">
            <a:extLst>
              <a:ext uri="{FF2B5EF4-FFF2-40B4-BE49-F238E27FC236}">
                <a16:creationId xmlns:a16="http://schemas.microsoft.com/office/drawing/2014/main" id="{FD75888D-541A-40F2-A536-358A434AA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815911-2785-4701-82DA-E812F48BC79A}"/>
              </a:ext>
            </a:extLst>
          </p:cNvPr>
          <p:cNvSpPr>
            <a:spLocks noGrp="1"/>
          </p:cNvSpPr>
          <p:nvPr>
            <p:ph type="sldNum" sz="quarter" idx="12"/>
          </p:nvPr>
        </p:nvSpPr>
        <p:spPr/>
        <p:txBody>
          <a:bodyPr/>
          <a:lstStyle/>
          <a:p>
            <a:fld id="{750300DF-1794-45E9-A86F-E980CE46FB58}" type="slidenum">
              <a:rPr lang="en-US" smtClean="0"/>
              <a:t>‹#›</a:t>
            </a:fld>
            <a:endParaRPr lang="en-US"/>
          </a:p>
        </p:txBody>
      </p:sp>
    </p:spTree>
    <p:extLst>
      <p:ext uri="{BB962C8B-B14F-4D97-AF65-F5344CB8AC3E}">
        <p14:creationId xmlns:p14="http://schemas.microsoft.com/office/powerpoint/2010/main" val="56458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7791F-4B7B-40D9-A354-3EA8C76DE6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7DF9BA-60E3-4F0D-B46E-C3731E419E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BA2DF3-FC6F-4CB9-B455-2D3534A5553E}"/>
              </a:ext>
            </a:extLst>
          </p:cNvPr>
          <p:cNvSpPr>
            <a:spLocks noGrp="1"/>
          </p:cNvSpPr>
          <p:nvPr>
            <p:ph type="dt" sz="half" idx="10"/>
          </p:nvPr>
        </p:nvSpPr>
        <p:spPr/>
        <p:txBody>
          <a:bodyPr/>
          <a:lstStyle/>
          <a:p>
            <a:fld id="{FE2F66CF-A5E5-423D-856D-704B659EF3BC}" type="datetimeFigureOut">
              <a:rPr lang="en-US" smtClean="0"/>
              <a:t>12/6/2022</a:t>
            </a:fld>
            <a:endParaRPr lang="en-US"/>
          </a:p>
        </p:txBody>
      </p:sp>
      <p:sp>
        <p:nvSpPr>
          <p:cNvPr id="5" name="Footer Placeholder 4">
            <a:extLst>
              <a:ext uri="{FF2B5EF4-FFF2-40B4-BE49-F238E27FC236}">
                <a16:creationId xmlns:a16="http://schemas.microsoft.com/office/drawing/2014/main" id="{9A37EB54-CCF2-4973-941C-4F6F9CC67C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EA8661-AF87-444B-87A4-61C5249ACF48}"/>
              </a:ext>
            </a:extLst>
          </p:cNvPr>
          <p:cNvSpPr>
            <a:spLocks noGrp="1"/>
          </p:cNvSpPr>
          <p:nvPr>
            <p:ph type="sldNum" sz="quarter" idx="12"/>
          </p:nvPr>
        </p:nvSpPr>
        <p:spPr/>
        <p:txBody>
          <a:bodyPr/>
          <a:lstStyle/>
          <a:p>
            <a:fld id="{750300DF-1794-45E9-A86F-E980CE46FB58}" type="slidenum">
              <a:rPr lang="en-US" smtClean="0"/>
              <a:t>‹#›</a:t>
            </a:fld>
            <a:endParaRPr lang="en-US"/>
          </a:p>
        </p:txBody>
      </p:sp>
    </p:spTree>
    <p:extLst>
      <p:ext uri="{BB962C8B-B14F-4D97-AF65-F5344CB8AC3E}">
        <p14:creationId xmlns:p14="http://schemas.microsoft.com/office/powerpoint/2010/main" val="1434777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3FCF-038D-4B28-B634-D922B92A17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4F721D-6DE0-4397-AA99-C4D89F3614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6F6DDD-5CED-452E-8DCE-FCBFEAEE7F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B3E4B4-E4B2-4543-9523-49EE847AB695}"/>
              </a:ext>
            </a:extLst>
          </p:cNvPr>
          <p:cNvSpPr>
            <a:spLocks noGrp="1"/>
          </p:cNvSpPr>
          <p:nvPr>
            <p:ph type="dt" sz="half" idx="10"/>
          </p:nvPr>
        </p:nvSpPr>
        <p:spPr/>
        <p:txBody>
          <a:bodyPr/>
          <a:lstStyle/>
          <a:p>
            <a:fld id="{FE2F66CF-A5E5-423D-856D-704B659EF3BC}" type="datetimeFigureOut">
              <a:rPr lang="en-US" smtClean="0"/>
              <a:t>12/6/2022</a:t>
            </a:fld>
            <a:endParaRPr lang="en-US"/>
          </a:p>
        </p:txBody>
      </p:sp>
      <p:sp>
        <p:nvSpPr>
          <p:cNvPr id="6" name="Footer Placeholder 5">
            <a:extLst>
              <a:ext uri="{FF2B5EF4-FFF2-40B4-BE49-F238E27FC236}">
                <a16:creationId xmlns:a16="http://schemas.microsoft.com/office/drawing/2014/main" id="{3C420616-FDFE-42E3-99AD-3C70B52D39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5A04B-1FA5-4EF5-9A0D-CE96E21C0B47}"/>
              </a:ext>
            </a:extLst>
          </p:cNvPr>
          <p:cNvSpPr>
            <a:spLocks noGrp="1"/>
          </p:cNvSpPr>
          <p:nvPr>
            <p:ph type="sldNum" sz="quarter" idx="12"/>
          </p:nvPr>
        </p:nvSpPr>
        <p:spPr/>
        <p:txBody>
          <a:bodyPr/>
          <a:lstStyle/>
          <a:p>
            <a:fld id="{750300DF-1794-45E9-A86F-E980CE46FB58}" type="slidenum">
              <a:rPr lang="en-US" smtClean="0"/>
              <a:t>‹#›</a:t>
            </a:fld>
            <a:endParaRPr lang="en-US"/>
          </a:p>
        </p:txBody>
      </p:sp>
    </p:spTree>
    <p:extLst>
      <p:ext uri="{BB962C8B-B14F-4D97-AF65-F5344CB8AC3E}">
        <p14:creationId xmlns:p14="http://schemas.microsoft.com/office/powerpoint/2010/main" val="2925139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5EF04-935E-47FD-8EE3-4DC10E458A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292386-135F-4E25-A8CA-BF9122B1E2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F4B631-3FC4-4C35-A2E3-C52508FC00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8048CD-09FA-4BF5-B15B-2163CBB74F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63507B-F696-46ED-811E-533E373EEE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E2EAB3-0E4E-448B-B8A7-65C1406E24AA}"/>
              </a:ext>
            </a:extLst>
          </p:cNvPr>
          <p:cNvSpPr>
            <a:spLocks noGrp="1"/>
          </p:cNvSpPr>
          <p:nvPr>
            <p:ph type="dt" sz="half" idx="10"/>
          </p:nvPr>
        </p:nvSpPr>
        <p:spPr/>
        <p:txBody>
          <a:bodyPr/>
          <a:lstStyle/>
          <a:p>
            <a:fld id="{FE2F66CF-A5E5-423D-856D-704B659EF3BC}" type="datetimeFigureOut">
              <a:rPr lang="en-US" smtClean="0"/>
              <a:t>12/6/2022</a:t>
            </a:fld>
            <a:endParaRPr lang="en-US"/>
          </a:p>
        </p:txBody>
      </p:sp>
      <p:sp>
        <p:nvSpPr>
          <p:cNvPr id="8" name="Footer Placeholder 7">
            <a:extLst>
              <a:ext uri="{FF2B5EF4-FFF2-40B4-BE49-F238E27FC236}">
                <a16:creationId xmlns:a16="http://schemas.microsoft.com/office/drawing/2014/main" id="{856B33E9-EB8A-4676-83C6-0014896595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34D02F-220C-4F1C-B24B-87433586BBA3}"/>
              </a:ext>
            </a:extLst>
          </p:cNvPr>
          <p:cNvSpPr>
            <a:spLocks noGrp="1"/>
          </p:cNvSpPr>
          <p:nvPr>
            <p:ph type="sldNum" sz="quarter" idx="12"/>
          </p:nvPr>
        </p:nvSpPr>
        <p:spPr/>
        <p:txBody>
          <a:bodyPr/>
          <a:lstStyle/>
          <a:p>
            <a:fld id="{750300DF-1794-45E9-A86F-E980CE46FB58}" type="slidenum">
              <a:rPr lang="en-US" smtClean="0"/>
              <a:t>‹#›</a:t>
            </a:fld>
            <a:endParaRPr lang="en-US"/>
          </a:p>
        </p:txBody>
      </p:sp>
    </p:spTree>
    <p:extLst>
      <p:ext uri="{BB962C8B-B14F-4D97-AF65-F5344CB8AC3E}">
        <p14:creationId xmlns:p14="http://schemas.microsoft.com/office/powerpoint/2010/main" val="3714607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3A180-9951-4FEF-A77F-B9398F0AD6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B541C9-7D60-4DE0-BBF6-793FC5A68011}"/>
              </a:ext>
            </a:extLst>
          </p:cNvPr>
          <p:cNvSpPr>
            <a:spLocks noGrp="1"/>
          </p:cNvSpPr>
          <p:nvPr>
            <p:ph type="dt" sz="half" idx="10"/>
          </p:nvPr>
        </p:nvSpPr>
        <p:spPr/>
        <p:txBody>
          <a:bodyPr/>
          <a:lstStyle/>
          <a:p>
            <a:fld id="{FE2F66CF-A5E5-423D-856D-704B659EF3BC}" type="datetimeFigureOut">
              <a:rPr lang="en-US" smtClean="0"/>
              <a:t>12/6/2022</a:t>
            </a:fld>
            <a:endParaRPr lang="en-US"/>
          </a:p>
        </p:txBody>
      </p:sp>
      <p:sp>
        <p:nvSpPr>
          <p:cNvPr id="4" name="Footer Placeholder 3">
            <a:extLst>
              <a:ext uri="{FF2B5EF4-FFF2-40B4-BE49-F238E27FC236}">
                <a16:creationId xmlns:a16="http://schemas.microsoft.com/office/drawing/2014/main" id="{53971EA5-8F8B-4BB6-A893-171B33AB79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0F12A0-1205-4E1D-ABB5-ACB06812CE03}"/>
              </a:ext>
            </a:extLst>
          </p:cNvPr>
          <p:cNvSpPr>
            <a:spLocks noGrp="1"/>
          </p:cNvSpPr>
          <p:nvPr>
            <p:ph type="sldNum" sz="quarter" idx="12"/>
          </p:nvPr>
        </p:nvSpPr>
        <p:spPr/>
        <p:txBody>
          <a:bodyPr/>
          <a:lstStyle/>
          <a:p>
            <a:fld id="{750300DF-1794-45E9-A86F-E980CE46FB58}" type="slidenum">
              <a:rPr lang="en-US" smtClean="0"/>
              <a:t>‹#›</a:t>
            </a:fld>
            <a:endParaRPr lang="en-US"/>
          </a:p>
        </p:txBody>
      </p:sp>
    </p:spTree>
    <p:extLst>
      <p:ext uri="{BB962C8B-B14F-4D97-AF65-F5344CB8AC3E}">
        <p14:creationId xmlns:p14="http://schemas.microsoft.com/office/powerpoint/2010/main" val="1789298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764098-A155-4A29-AD8B-3A7396291788}"/>
              </a:ext>
            </a:extLst>
          </p:cNvPr>
          <p:cNvSpPr>
            <a:spLocks noGrp="1"/>
          </p:cNvSpPr>
          <p:nvPr>
            <p:ph type="dt" sz="half" idx="10"/>
          </p:nvPr>
        </p:nvSpPr>
        <p:spPr/>
        <p:txBody>
          <a:bodyPr/>
          <a:lstStyle/>
          <a:p>
            <a:fld id="{FE2F66CF-A5E5-423D-856D-704B659EF3BC}" type="datetimeFigureOut">
              <a:rPr lang="en-US" smtClean="0"/>
              <a:t>12/6/2022</a:t>
            </a:fld>
            <a:endParaRPr lang="en-US"/>
          </a:p>
        </p:txBody>
      </p:sp>
      <p:sp>
        <p:nvSpPr>
          <p:cNvPr id="3" name="Footer Placeholder 2">
            <a:extLst>
              <a:ext uri="{FF2B5EF4-FFF2-40B4-BE49-F238E27FC236}">
                <a16:creationId xmlns:a16="http://schemas.microsoft.com/office/drawing/2014/main" id="{CA1ED442-C979-4D9A-9A2A-FB08EB0087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95AC7E-6B82-4ABF-B0CE-B8E5F2654E0A}"/>
              </a:ext>
            </a:extLst>
          </p:cNvPr>
          <p:cNvSpPr>
            <a:spLocks noGrp="1"/>
          </p:cNvSpPr>
          <p:nvPr>
            <p:ph type="sldNum" sz="quarter" idx="12"/>
          </p:nvPr>
        </p:nvSpPr>
        <p:spPr/>
        <p:txBody>
          <a:bodyPr/>
          <a:lstStyle/>
          <a:p>
            <a:fld id="{750300DF-1794-45E9-A86F-E980CE46FB58}" type="slidenum">
              <a:rPr lang="en-US" smtClean="0"/>
              <a:t>‹#›</a:t>
            </a:fld>
            <a:endParaRPr lang="en-US"/>
          </a:p>
        </p:txBody>
      </p:sp>
    </p:spTree>
    <p:extLst>
      <p:ext uri="{BB962C8B-B14F-4D97-AF65-F5344CB8AC3E}">
        <p14:creationId xmlns:p14="http://schemas.microsoft.com/office/powerpoint/2010/main" val="49825830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E876-D466-4450-84A7-3B4B9CBF92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254007-DA6A-480C-9206-8D31EA423F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DB28EB-405C-499B-BC8F-64978C5377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F0F574-CDB0-4519-827B-CD4037FDD486}"/>
              </a:ext>
            </a:extLst>
          </p:cNvPr>
          <p:cNvSpPr>
            <a:spLocks noGrp="1"/>
          </p:cNvSpPr>
          <p:nvPr>
            <p:ph type="dt" sz="half" idx="10"/>
          </p:nvPr>
        </p:nvSpPr>
        <p:spPr/>
        <p:txBody>
          <a:bodyPr/>
          <a:lstStyle/>
          <a:p>
            <a:fld id="{FE2F66CF-A5E5-423D-856D-704B659EF3BC}" type="datetimeFigureOut">
              <a:rPr lang="en-US" smtClean="0"/>
              <a:t>12/6/2022</a:t>
            </a:fld>
            <a:endParaRPr lang="en-US"/>
          </a:p>
        </p:txBody>
      </p:sp>
      <p:sp>
        <p:nvSpPr>
          <p:cNvPr id="6" name="Footer Placeholder 5">
            <a:extLst>
              <a:ext uri="{FF2B5EF4-FFF2-40B4-BE49-F238E27FC236}">
                <a16:creationId xmlns:a16="http://schemas.microsoft.com/office/drawing/2014/main" id="{367377C2-083F-45AC-B1F9-0877D747B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D2D6B-AE45-4D80-8F1E-434B2E02CDB9}"/>
              </a:ext>
            </a:extLst>
          </p:cNvPr>
          <p:cNvSpPr>
            <a:spLocks noGrp="1"/>
          </p:cNvSpPr>
          <p:nvPr>
            <p:ph type="sldNum" sz="quarter" idx="12"/>
          </p:nvPr>
        </p:nvSpPr>
        <p:spPr/>
        <p:txBody>
          <a:bodyPr/>
          <a:lstStyle/>
          <a:p>
            <a:fld id="{750300DF-1794-45E9-A86F-E980CE46FB58}" type="slidenum">
              <a:rPr lang="en-US" smtClean="0"/>
              <a:t>‹#›</a:t>
            </a:fld>
            <a:endParaRPr lang="en-US"/>
          </a:p>
        </p:txBody>
      </p:sp>
    </p:spTree>
    <p:extLst>
      <p:ext uri="{BB962C8B-B14F-4D97-AF65-F5344CB8AC3E}">
        <p14:creationId xmlns:p14="http://schemas.microsoft.com/office/powerpoint/2010/main" val="4051430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C53D-1C48-486E-B213-467ED7C0E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529007-10DD-40DD-8221-717E8BEEE9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E0C94-D78B-418C-B8B5-FAA1F102CC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9B5450-9EEC-48CA-A31A-2943CC7AF873}"/>
              </a:ext>
            </a:extLst>
          </p:cNvPr>
          <p:cNvSpPr>
            <a:spLocks noGrp="1"/>
          </p:cNvSpPr>
          <p:nvPr>
            <p:ph type="dt" sz="half" idx="10"/>
          </p:nvPr>
        </p:nvSpPr>
        <p:spPr/>
        <p:txBody>
          <a:bodyPr/>
          <a:lstStyle/>
          <a:p>
            <a:fld id="{FE2F66CF-A5E5-423D-856D-704B659EF3BC}" type="datetimeFigureOut">
              <a:rPr lang="en-US" smtClean="0"/>
              <a:t>12/6/2022</a:t>
            </a:fld>
            <a:endParaRPr lang="en-US"/>
          </a:p>
        </p:txBody>
      </p:sp>
      <p:sp>
        <p:nvSpPr>
          <p:cNvPr id="6" name="Footer Placeholder 5">
            <a:extLst>
              <a:ext uri="{FF2B5EF4-FFF2-40B4-BE49-F238E27FC236}">
                <a16:creationId xmlns:a16="http://schemas.microsoft.com/office/drawing/2014/main" id="{65131A82-BF33-4437-A8EF-2B93E8747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17F2BD-0F9C-498F-97B4-FCCDBDD32DF4}"/>
              </a:ext>
            </a:extLst>
          </p:cNvPr>
          <p:cNvSpPr>
            <a:spLocks noGrp="1"/>
          </p:cNvSpPr>
          <p:nvPr>
            <p:ph type="sldNum" sz="quarter" idx="12"/>
          </p:nvPr>
        </p:nvSpPr>
        <p:spPr/>
        <p:txBody>
          <a:bodyPr/>
          <a:lstStyle/>
          <a:p>
            <a:fld id="{750300DF-1794-45E9-A86F-E980CE46FB58}" type="slidenum">
              <a:rPr lang="en-US" smtClean="0"/>
              <a:t>‹#›</a:t>
            </a:fld>
            <a:endParaRPr lang="en-US"/>
          </a:p>
        </p:txBody>
      </p:sp>
    </p:spTree>
    <p:extLst>
      <p:ext uri="{BB962C8B-B14F-4D97-AF65-F5344CB8AC3E}">
        <p14:creationId xmlns:p14="http://schemas.microsoft.com/office/powerpoint/2010/main" val="1897288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FD360-2CC5-4C0C-B7BC-B53EC8D31A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FB3BB2-FE3A-4C99-B005-04F4DA868C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50F158-D6EA-4B4C-AB17-A15F5C16DD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2F66CF-A5E5-423D-856D-704B659EF3BC}" type="datetimeFigureOut">
              <a:rPr lang="en-US" smtClean="0"/>
              <a:t>12/6/2022</a:t>
            </a:fld>
            <a:endParaRPr lang="en-US"/>
          </a:p>
        </p:txBody>
      </p:sp>
      <p:sp>
        <p:nvSpPr>
          <p:cNvPr id="5" name="Footer Placeholder 4">
            <a:extLst>
              <a:ext uri="{FF2B5EF4-FFF2-40B4-BE49-F238E27FC236}">
                <a16:creationId xmlns:a16="http://schemas.microsoft.com/office/drawing/2014/main" id="{38FB7871-01EF-4F94-A167-4E6A331BE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52B046-68A5-460B-B7BD-334C9D4C0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0300DF-1794-45E9-A86F-E980CE46FB58}" type="slidenum">
              <a:rPr lang="en-US" smtClean="0"/>
              <a:t>‹#›</a:t>
            </a:fld>
            <a:endParaRPr lang="en-US"/>
          </a:p>
        </p:txBody>
      </p:sp>
    </p:spTree>
    <p:extLst>
      <p:ext uri="{BB962C8B-B14F-4D97-AF65-F5344CB8AC3E}">
        <p14:creationId xmlns:p14="http://schemas.microsoft.com/office/powerpoint/2010/main" val="2945417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188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pple (Indonesia) — Mozilla Firefox 2022-12-05 22-13-00">
            <a:hlinkClick r:id="" action="ppaction://media"/>
            <a:extLst>
              <a:ext uri="{FF2B5EF4-FFF2-40B4-BE49-F238E27FC236}">
                <a16:creationId xmlns:a16="http://schemas.microsoft.com/office/drawing/2014/main" id="{DAB11395-21D9-4096-A89D-CC3B94DBFAC8}"/>
              </a:ext>
            </a:extLst>
          </p:cNvPr>
          <p:cNvPicPr>
            <a:picLocks noChangeAspect="1"/>
          </p:cNvPicPr>
          <p:nvPr>
            <a:videoFile r:link="rId1"/>
            <p:extLst>
              <p:ext uri="{DAA4B4D4-6D71-4841-9C94-3DE7FCFB9230}">
                <p14:media xmlns:p14="http://schemas.microsoft.com/office/powerpoint/2010/main" r:embed="rId2">
                  <p14:trim st="10791"/>
                </p14:media>
              </p:ext>
            </p:extLst>
          </p:nvPr>
        </p:nvPicPr>
        <p:blipFill rotWithShape="1">
          <a:blip r:embed="rId5"/>
          <a:srcRect t="27495" r="-1862" b="4492"/>
          <a:stretch>
            <a:fillRect/>
          </a:stretch>
        </p:blipFill>
        <p:spPr>
          <a:xfrm>
            <a:off x="0" y="0"/>
            <a:ext cx="12419012" cy="4543426"/>
          </a:xfrm>
          <a:prstGeom prst="rect">
            <a:avLst/>
          </a:prstGeom>
        </p:spPr>
      </p:pic>
      <p:sp>
        <p:nvSpPr>
          <p:cNvPr id="5" name="TextBox 4">
            <a:extLst>
              <a:ext uri="{FF2B5EF4-FFF2-40B4-BE49-F238E27FC236}">
                <a16:creationId xmlns:a16="http://schemas.microsoft.com/office/drawing/2014/main" id="{A3212EF1-DE28-4AA4-9C08-E88D5094B370}"/>
              </a:ext>
            </a:extLst>
          </p:cNvPr>
          <p:cNvSpPr txBox="1"/>
          <p:nvPr/>
        </p:nvSpPr>
        <p:spPr>
          <a:xfrm>
            <a:off x="127819" y="4975122"/>
            <a:ext cx="6686446" cy="646331"/>
          </a:xfrm>
          <a:prstGeom prst="rect">
            <a:avLst/>
          </a:prstGeom>
          <a:noFill/>
        </p:spPr>
        <p:txBody>
          <a:bodyPr wrap="none" rtlCol="0">
            <a:spAutoFit/>
          </a:bodyPr>
          <a:lstStyle/>
          <a:p>
            <a:r>
              <a:rPr lang="en-US" sz="3600" dirty="0">
                <a:solidFill>
                  <a:srgbClr val="0CF25D"/>
                </a:solidFill>
                <a:latin typeface="Cascadia Code" panose="020B0609020000020004" pitchFamily="49" charset="0"/>
                <a:cs typeface="Cascadia Code" panose="020B0609020000020004" pitchFamily="49" charset="0"/>
              </a:rPr>
              <a:t>Movie Revenue Prediction</a:t>
            </a:r>
          </a:p>
        </p:txBody>
      </p:sp>
      <p:sp>
        <p:nvSpPr>
          <p:cNvPr id="6" name="TextBox 5">
            <a:extLst>
              <a:ext uri="{FF2B5EF4-FFF2-40B4-BE49-F238E27FC236}">
                <a16:creationId xmlns:a16="http://schemas.microsoft.com/office/drawing/2014/main" id="{6BA11B5D-A572-4A83-A289-2712C9DF4906}"/>
              </a:ext>
            </a:extLst>
          </p:cNvPr>
          <p:cNvSpPr txBox="1"/>
          <p:nvPr/>
        </p:nvSpPr>
        <p:spPr>
          <a:xfrm>
            <a:off x="127819" y="5690127"/>
            <a:ext cx="3820277" cy="369332"/>
          </a:xfrm>
          <a:prstGeom prst="rect">
            <a:avLst/>
          </a:prstGeom>
          <a:noFill/>
        </p:spPr>
        <p:txBody>
          <a:bodyPr wrap="none" rtlCol="0">
            <a:spAutoFit/>
          </a:bodyPr>
          <a:lstStyle/>
          <a:p>
            <a:r>
              <a:rPr lang="en-US" dirty="0">
                <a:solidFill>
                  <a:schemeClr val="accent4"/>
                </a:solidFill>
                <a:latin typeface="Cascadia Code" panose="020B0609020000020004" pitchFamily="49" charset="0"/>
                <a:cs typeface="Cascadia Code" panose="020B0609020000020004" pitchFamily="49" charset="0"/>
              </a:rPr>
              <a:t>A project by: Team Outliers</a:t>
            </a:r>
          </a:p>
        </p:txBody>
      </p:sp>
    </p:spTree>
    <p:extLst>
      <p:ext uri="{BB962C8B-B14F-4D97-AF65-F5344CB8AC3E}">
        <p14:creationId xmlns:p14="http://schemas.microsoft.com/office/powerpoint/2010/main" val="65234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77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100"/>
                                  </p:iterate>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2101"/>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4"/>
                </p:tgtEl>
              </p:cMediaNode>
            </p:video>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8AFEFC-7433-4FD9-904E-AFAEFD0C5845}"/>
              </a:ext>
            </a:extLst>
          </p:cNvPr>
          <p:cNvSpPr txBox="1"/>
          <p:nvPr/>
        </p:nvSpPr>
        <p:spPr>
          <a:xfrm>
            <a:off x="8681988" y="6353649"/>
            <a:ext cx="3433440" cy="369332"/>
          </a:xfrm>
          <a:prstGeom prst="rect">
            <a:avLst/>
          </a:prstGeom>
          <a:noFill/>
        </p:spPr>
        <p:txBody>
          <a:bodyPr wrap="none" rtlCol="0">
            <a:spAutoFit/>
          </a:bodyPr>
          <a:lstStyle/>
          <a:p>
            <a:r>
              <a:rPr lang="en-US" i="1" dirty="0"/>
              <a:t>Source: motion picture association</a:t>
            </a:r>
          </a:p>
        </p:txBody>
      </p:sp>
      <p:sp>
        <p:nvSpPr>
          <p:cNvPr id="2" name="500 Movies">
            <a:extLst>
              <a:ext uri="{FF2B5EF4-FFF2-40B4-BE49-F238E27FC236}">
                <a16:creationId xmlns:a16="http://schemas.microsoft.com/office/drawing/2014/main" id="{580319AA-4DC4-48CE-921F-958CF91042E2}"/>
              </a:ext>
            </a:extLst>
          </p:cNvPr>
          <p:cNvSpPr txBox="1"/>
          <p:nvPr/>
        </p:nvSpPr>
        <p:spPr>
          <a:xfrm>
            <a:off x="3881917" y="1782396"/>
            <a:ext cx="4428167" cy="3293209"/>
          </a:xfrm>
          <a:prstGeom prst="rect">
            <a:avLst/>
          </a:prstGeom>
          <a:noFill/>
        </p:spPr>
        <p:txBody>
          <a:bodyPr wrap="square" rtlCol="0">
            <a:spAutoFit/>
          </a:bodyPr>
          <a:lstStyle/>
          <a:p>
            <a:r>
              <a:rPr lang="en-US" sz="20800" dirty="0">
                <a:gradFill>
                  <a:gsLst>
                    <a:gs pos="0">
                      <a:srgbClr val="3666DD"/>
                    </a:gs>
                    <a:gs pos="100000">
                      <a:srgbClr val="2DD7F6"/>
                    </a:gs>
                  </a:gsLst>
                  <a:lin ang="5400000" scaled="1"/>
                </a:gradFill>
              </a:rPr>
              <a:t>500</a:t>
            </a:r>
            <a:endParaRPr lang="en-US" sz="3200" dirty="0">
              <a:gradFill>
                <a:gsLst>
                  <a:gs pos="0">
                    <a:srgbClr val="3666DD"/>
                  </a:gs>
                  <a:gs pos="100000">
                    <a:srgbClr val="2DD7F6"/>
                  </a:gs>
                </a:gsLst>
                <a:lin ang="5400000" scaled="1"/>
              </a:gradFill>
            </a:endParaRPr>
          </a:p>
        </p:txBody>
      </p:sp>
      <p:sp>
        <p:nvSpPr>
          <p:cNvPr id="3" name="60 M">
            <a:extLst>
              <a:ext uri="{FF2B5EF4-FFF2-40B4-BE49-F238E27FC236}">
                <a16:creationId xmlns:a16="http://schemas.microsoft.com/office/drawing/2014/main" id="{5DA79720-5739-4140-9AB0-86C920967260}"/>
              </a:ext>
            </a:extLst>
          </p:cNvPr>
          <p:cNvSpPr txBox="1"/>
          <p:nvPr/>
        </p:nvSpPr>
        <p:spPr>
          <a:xfrm>
            <a:off x="2534769" y="1782396"/>
            <a:ext cx="7122463" cy="3293209"/>
          </a:xfrm>
          <a:prstGeom prst="rect">
            <a:avLst/>
          </a:prstGeom>
          <a:noFill/>
        </p:spPr>
        <p:txBody>
          <a:bodyPr wrap="square" rtlCol="0">
            <a:spAutoFit/>
          </a:bodyPr>
          <a:lstStyle>
            <a:defPPr>
              <a:defRPr lang="en-US"/>
            </a:defPPr>
            <a:lvl1pPr>
              <a:defRPr sz="20800">
                <a:gradFill>
                  <a:gsLst>
                    <a:gs pos="0">
                      <a:srgbClr val="3666DD"/>
                    </a:gs>
                    <a:gs pos="100000">
                      <a:srgbClr val="2DD7F6"/>
                    </a:gs>
                  </a:gsLst>
                  <a:lin ang="5400000" scaled="1"/>
                </a:gradFill>
              </a:defRPr>
            </a:lvl1pPr>
          </a:lstStyle>
          <a:p>
            <a:r>
              <a:rPr lang="en-US" dirty="0"/>
              <a:t>$60 M</a:t>
            </a:r>
          </a:p>
        </p:txBody>
      </p:sp>
      <p:sp>
        <p:nvSpPr>
          <p:cNvPr id="7" name="Oval 6">
            <a:extLst>
              <a:ext uri="{FF2B5EF4-FFF2-40B4-BE49-F238E27FC236}">
                <a16:creationId xmlns:a16="http://schemas.microsoft.com/office/drawing/2014/main" id="{20CF73D3-7811-4D90-8D24-DDAD9D4910E0}"/>
              </a:ext>
            </a:extLst>
          </p:cNvPr>
          <p:cNvSpPr/>
          <p:nvPr/>
        </p:nvSpPr>
        <p:spPr>
          <a:xfrm>
            <a:off x="4961265" y="2398936"/>
            <a:ext cx="2567568" cy="2567568"/>
          </a:xfrm>
          <a:prstGeom prst="ellipse">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50">
            <a:extLst>
              <a:ext uri="{FF2B5EF4-FFF2-40B4-BE49-F238E27FC236}">
                <a16:creationId xmlns:a16="http://schemas.microsoft.com/office/drawing/2014/main" id="{31AB7104-5AA7-4AC7-8122-43E2F6786E55}"/>
              </a:ext>
            </a:extLst>
          </p:cNvPr>
          <p:cNvSpPr txBox="1"/>
          <p:nvPr/>
        </p:nvSpPr>
        <p:spPr>
          <a:xfrm>
            <a:off x="5391148" y="3021001"/>
            <a:ext cx="2270505" cy="1323439"/>
          </a:xfrm>
          <a:prstGeom prst="rect">
            <a:avLst/>
          </a:prstGeom>
          <a:noFill/>
        </p:spPr>
        <p:txBody>
          <a:bodyPr wrap="square" rtlCol="0">
            <a:spAutoFit/>
          </a:bodyPr>
          <a:lstStyle/>
          <a:p>
            <a:r>
              <a:rPr lang="en-US" sz="8000" dirty="0">
                <a:latin typeface="Arial Nova Cond" panose="020B0506020202020204" pitchFamily="34" charset="0"/>
              </a:rPr>
              <a:t>50%</a:t>
            </a:r>
          </a:p>
        </p:txBody>
      </p:sp>
      <p:sp>
        <p:nvSpPr>
          <p:cNvPr id="6" name="Block Arc 5">
            <a:extLst>
              <a:ext uri="{FF2B5EF4-FFF2-40B4-BE49-F238E27FC236}">
                <a16:creationId xmlns:a16="http://schemas.microsoft.com/office/drawing/2014/main" id="{CF78D463-FB6A-4537-8C1A-4313FC5EB13F}"/>
              </a:ext>
            </a:extLst>
          </p:cNvPr>
          <p:cNvSpPr/>
          <p:nvPr/>
        </p:nvSpPr>
        <p:spPr>
          <a:xfrm rot="5400000">
            <a:off x="4421274" y="1858945"/>
            <a:ext cx="3647551" cy="3647551"/>
          </a:xfrm>
          <a:prstGeom prst="blockArc">
            <a:avLst>
              <a:gd name="adj1" fmla="val 10800000"/>
              <a:gd name="adj2" fmla="val 10365462"/>
              <a:gd name="adj3" fmla="val 4110"/>
            </a:avLst>
          </a:prstGeom>
          <a:gradFill>
            <a:gsLst>
              <a:gs pos="0">
                <a:srgbClr val="3666DD"/>
              </a:gs>
              <a:gs pos="100000">
                <a:srgbClr val="2DD7F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Block Arc 7">
            <a:extLst>
              <a:ext uri="{FF2B5EF4-FFF2-40B4-BE49-F238E27FC236}">
                <a16:creationId xmlns:a16="http://schemas.microsoft.com/office/drawing/2014/main" id="{458EB5CE-201A-4977-9A7A-758DCB1A41E2}"/>
              </a:ext>
            </a:extLst>
          </p:cNvPr>
          <p:cNvSpPr/>
          <p:nvPr/>
        </p:nvSpPr>
        <p:spPr>
          <a:xfrm rot="5400000">
            <a:off x="4529294" y="1956918"/>
            <a:ext cx="3366195" cy="3451609"/>
          </a:xfrm>
          <a:prstGeom prst="blockArc">
            <a:avLst>
              <a:gd name="adj1" fmla="val 10861400"/>
              <a:gd name="adj2" fmla="val 69287"/>
              <a:gd name="adj3" fmla="val 4234"/>
            </a:avLst>
          </a:prstGeom>
          <a:gradFill>
            <a:gsLst>
              <a:gs pos="0">
                <a:srgbClr val="15337D"/>
              </a:gs>
              <a:gs pos="100000">
                <a:srgbClr val="067C9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052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21" presetClass="entr" presetSubtype="1" fill="hold" grpId="1"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2000"/>
                                        <p:tgtEl>
                                          <p:spTgt spid="6"/>
                                        </p:tgtEl>
                                      </p:cBhvr>
                                    </p:animEffect>
                                  </p:childTnLst>
                                </p:cTn>
                              </p:par>
                              <p:par>
                                <p:cTn id="26" presetID="21" presetClass="entr" presetSubtype="1" fill="hold" grpId="1"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heel(1)">
                                      <p:cBhvr>
                                        <p:cTn id="28" dur="2000"/>
                                        <p:tgtEl>
                                          <p:spTgt spid="8"/>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7" grpId="0" animBg="1"/>
      <p:bldP spid="4" grpId="0"/>
      <p:bldP spid="6" grpId="0" animBg="1"/>
      <p:bldP spid="6" grpId="1" animBg="1"/>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C7FDB77E-C7FA-4A7D-8670-1EFA1871900D}"/>
              </a:ext>
            </a:extLst>
          </p:cNvPr>
          <p:cNvCxnSpPr>
            <a:cxnSpLocks/>
          </p:cNvCxnSpPr>
          <p:nvPr/>
        </p:nvCxnSpPr>
        <p:spPr>
          <a:xfrm>
            <a:off x="4010660" y="1117600"/>
            <a:ext cx="0" cy="46228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2883BDB-E433-4204-AAA1-524FA86EE6E5}"/>
              </a:ext>
            </a:extLst>
          </p:cNvPr>
          <p:cNvCxnSpPr>
            <a:cxnSpLocks/>
          </p:cNvCxnSpPr>
          <p:nvPr/>
        </p:nvCxnSpPr>
        <p:spPr>
          <a:xfrm>
            <a:off x="8181339" y="1117600"/>
            <a:ext cx="0" cy="46228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690F4F4-A047-40DB-B487-051EE6D23D09}"/>
              </a:ext>
            </a:extLst>
          </p:cNvPr>
          <p:cNvSpPr txBox="1"/>
          <p:nvPr/>
        </p:nvSpPr>
        <p:spPr>
          <a:xfrm>
            <a:off x="1619916" y="748268"/>
            <a:ext cx="686406" cy="369332"/>
          </a:xfrm>
          <a:prstGeom prst="rect">
            <a:avLst/>
          </a:prstGeom>
          <a:noFill/>
        </p:spPr>
        <p:txBody>
          <a:bodyPr wrap="none" rtlCol="0">
            <a:spAutoFit/>
          </a:bodyPr>
          <a:lstStyle/>
          <a:p>
            <a:r>
              <a:rPr lang="en-US" dirty="0"/>
              <a:t>Need</a:t>
            </a:r>
          </a:p>
        </p:txBody>
      </p:sp>
      <p:sp>
        <p:nvSpPr>
          <p:cNvPr id="9" name="TextBox 8">
            <a:extLst>
              <a:ext uri="{FF2B5EF4-FFF2-40B4-BE49-F238E27FC236}">
                <a16:creationId xmlns:a16="http://schemas.microsoft.com/office/drawing/2014/main" id="{360E57D5-0BCB-48D4-B1EA-41504407328D}"/>
              </a:ext>
            </a:extLst>
          </p:cNvPr>
          <p:cNvSpPr txBox="1"/>
          <p:nvPr/>
        </p:nvSpPr>
        <p:spPr>
          <a:xfrm>
            <a:off x="5012865" y="748268"/>
            <a:ext cx="1973104" cy="369332"/>
          </a:xfrm>
          <a:prstGeom prst="rect">
            <a:avLst/>
          </a:prstGeom>
          <a:noFill/>
        </p:spPr>
        <p:txBody>
          <a:bodyPr wrap="none" rtlCol="0">
            <a:spAutoFit/>
          </a:bodyPr>
          <a:lstStyle/>
          <a:p>
            <a:r>
              <a:rPr lang="en-US" dirty="0"/>
              <a:t>Customer Segment</a:t>
            </a:r>
          </a:p>
        </p:txBody>
      </p:sp>
      <p:sp>
        <p:nvSpPr>
          <p:cNvPr id="10" name="TextBox 9">
            <a:extLst>
              <a:ext uri="{FF2B5EF4-FFF2-40B4-BE49-F238E27FC236}">
                <a16:creationId xmlns:a16="http://schemas.microsoft.com/office/drawing/2014/main" id="{39110976-0223-4EE5-AB2A-817114985BF9}"/>
              </a:ext>
            </a:extLst>
          </p:cNvPr>
          <p:cNvSpPr txBox="1"/>
          <p:nvPr/>
        </p:nvSpPr>
        <p:spPr>
          <a:xfrm>
            <a:off x="9820601" y="748268"/>
            <a:ext cx="919932" cy="369332"/>
          </a:xfrm>
          <a:prstGeom prst="rect">
            <a:avLst/>
          </a:prstGeom>
          <a:noFill/>
        </p:spPr>
        <p:txBody>
          <a:bodyPr wrap="none" rtlCol="0">
            <a:spAutoFit/>
          </a:bodyPr>
          <a:lstStyle/>
          <a:p>
            <a:r>
              <a:rPr lang="en-US" dirty="0"/>
              <a:t>Product</a:t>
            </a:r>
          </a:p>
        </p:txBody>
      </p:sp>
      <p:sp>
        <p:nvSpPr>
          <p:cNvPr id="11" name="Oval 10">
            <a:extLst>
              <a:ext uri="{FF2B5EF4-FFF2-40B4-BE49-F238E27FC236}">
                <a16:creationId xmlns:a16="http://schemas.microsoft.com/office/drawing/2014/main" id="{8A8171B7-9508-47C7-93BC-BBAFEEF82AF8}"/>
              </a:ext>
            </a:extLst>
          </p:cNvPr>
          <p:cNvSpPr/>
          <p:nvPr/>
        </p:nvSpPr>
        <p:spPr>
          <a:xfrm>
            <a:off x="1114031" y="2559149"/>
            <a:ext cx="1739701" cy="1739701"/>
          </a:xfrm>
          <a:prstGeom prst="ellipse">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0">
            <a:extLst>
              <a:ext uri="{FF2B5EF4-FFF2-40B4-BE49-F238E27FC236}">
                <a16:creationId xmlns:a16="http://schemas.microsoft.com/office/drawing/2014/main" id="{B0034112-5674-43A7-8BCF-301BACBEAD9D}"/>
              </a:ext>
            </a:extLst>
          </p:cNvPr>
          <p:cNvSpPr txBox="1"/>
          <p:nvPr/>
        </p:nvSpPr>
        <p:spPr>
          <a:xfrm>
            <a:off x="1386034" y="2965005"/>
            <a:ext cx="1441730" cy="923330"/>
          </a:xfrm>
          <a:prstGeom prst="rect">
            <a:avLst/>
          </a:prstGeom>
          <a:noFill/>
        </p:spPr>
        <p:txBody>
          <a:bodyPr wrap="square" rtlCol="0">
            <a:spAutoFit/>
          </a:bodyPr>
          <a:lstStyle/>
          <a:p>
            <a:r>
              <a:rPr lang="en-US" sz="5400" dirty="0">
                <a:latin typeface="Arial Nova Cond" panose="020B0506020202020204" pitchFamily="34" charset="0"/>
              </a:rPr>
              <a:t>50%</a:t>
            </a:r>
          </a:p>
        </p:txBody>
      </p:sp>
      <p:sp>
        <p:nvSpPr>
          <p:cNvPr id="13" name="Block Arc 12">
            <a:extLst>
              <a:ext uri="{FF2B5EF4-FFF2-40B4-BE49-F238E27FC236}">
                <a16:creationId xmlns:a16="http://schemas.microsoft.com/office/drawing/2014/main" id="{93FB16FE-55DB-4FE3-A4CD-91311D4802FD}"/>
              </a:ext>
            </a:extLst>
          </p:cNvPr>
          <p:cNvSpPr/>
          <p:nvPr/>
        </p:nvSpPr>
        <p:spPr>
          <a:xfrm rot="5400000">
            <a:off x="663090" y="2107640"/>
            <a:ext cx="2642719" cy="2642719"/>
          </a:xfrm>
          <a:prstGeom prst="blockArc">
            <a:avLst>
              <a:gd name="adj1" fmla="val 10800000"/>
              <a:gd name="adj2" fmla="val 10365462"/>
              <a:gd name="adj3" fmla="val 4110"/>
            </a:avLst>
          </a:prstGeom>
          <a:gradFill>
            <a:gsLst>
              <a:gs pos="0">
                <a:srgbClr val="3666DD"/>
              </a:gs>
              <a:gs pos="100000">
                <a:srgbClr val="2DD7F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lock Arc 13">
            <a:extLst>
              <a:ext uri="{FF2B5EF4-FFF2-40B4-BE49-F238E27FC236}">
                <a16:creationId xmlns:a16="http://schemas.microsoft.com/office/drawing/2014/main" id="{A3882D6E-F384-4D1C-9146-24AC2496A29F}"/>
              </a:ext>
            </a:extLst>
          </p:cNvPr>
          <p:cNvSpPr/>
          <p:nvPr/>
        </p:nvSpPr>
        <p:spPr>
          <a:xfrm rot="5400000">
            <a:off x="747447" y="2193586"/>
            <a:ext cx="2431344" cy="2466168"/>
          </a:xfrm>
          <a:prstGeom prst="blockArc">
            <a:avLst>
              <a:gd name="adj1" fmla="val 10861400"/>
              <a:gd name="adj2" fmla="val 69287"/>
              <a:gd name="adj3" fmla="val 4234"/>
            </a:avLst>
          </a:prstGeom>
          <a:gradFill>
            <a:gsLst>
              <a:gs pos="0">
                <a:srgbClr val="15337D"/>
              </a:gs>
              <a:gs pos="100000">
                <a:srgbClr val="067C9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0815E767-09B5-43B2-9688-998D9E7B1396}"/>
              </a:ext>
            </a:extLst>
          </p:cNvPr>
          <p:cNvSpPr txBox="1"/>
          <p:nvPr/>
        </p:nvSpPr>
        <p:spPr>
          <a:xfrm>
            <a:off x="4357635" y="2318674"/>
            <a:ext cx="3476729" cy="1200329"/>
          </a:xfrm>
          <a:prstGeom prst="rect">
            <a:avLst/>
          </a:prstGeom>
          <a:noFill/>
        </p:spPr>
        <p:txBody>
          <a:bodyPr wrap="square" rtlCol="0">
            <a:spAutoFit/>
          </a:bodyPr>
          <a:lstStyle/>
          <a:p>
            <a:r>
              <a:rPr lang="en-US" dirty="0"/>
              <a:t>Our product will cater to </a:t>
            </a:r>
            <a:r>
              <a:rPr lang="en-US" dirty="0">
                <a:solidFill>
                  <a:schemeClr val="accent4"/>
                </a:solidFill>
              </a:rPr>
              <a:t>director’s and producers</a:t>
            </a:r>
            <a:r>
              <a:rPr lang="en-US" dirty="0"/>
              <a:t> to estimate and optimize for the best revenue possible.</a:t>
            </a:r>
          </a:p>
        </p:txBody>
      </p:sp>
      <p:sp>
        <p:nvSpPr>
          <p:cNvPr id="16" name="TextBox 15">
            <a:extLst>
              <a:ext uri="{FF2B5EF4-FFF2-40B4-BE49-F238E27FC236}">
                <a16:creationId xmlns:a16="http://schemas.microsoft.com/office/drawing/2014/main" id="{76901DE4-A267-48E9-AAC5-48CBEC6BC47D}"/>
              </a:ext>
            </a:extLst>
          </p:cNvPr>
          <p:cNvSpPr txBox="1"/>
          <p:nvPr/>
        </p:nvSpPr>
        <p:spPr>
          <a:xfrm>
            <a:off x="8358554" y="2318673"/>
            <a:ext cx="3476729" cy="1477328"/>
          </a:xfrm>
          <a:prstGeom prst="rect">
            <a:avLst/>
          </a:prstGeom>
          <a:noFill/>
        </p:spPr>
        <p:txBody>
          <a:bodyPr wrap="square" rtlCol="0">
            <a:spAutoFit/>
          </a:bodyPr>
          <a:lstStyle/>
          <a:p>
            <a:r>
              <a:rPr lang="en-US" dirty="0">
                <a:solidFill>
                  <a:srgbClr val="92D050"/>
                </a:solidFill>
              </a:rPr>
              <a:t>Alchemy</a:t>
            </a:r>
            <a:r>
              <a:rPr lang="en-US" dirty="0"/>
              <a:t> is a tool for movie makers to </a:t>
            </a:r>
            <a:r>
              <a:rPr lang="en-US" dirty="0">
                <a:solidFill>
                  <a:srgbClr val="92D050"/>
                </a:solidFill>
              </a:rPr>
              <a:t>estimate</a:t>
            </a:r>
            <a:r>
              <a:rPr lang="en-US" dirty="0"/>
              <a:t> the amount of revenue their movie is expected to generate based on their popularity, budget, advertisement </a:t>
            </a:r>
            <a:r>
              <a:rPr lang="en-US" dirty="0" err="1"/>
              <a:t>etc</a:t>
            </a:r>
            <a:r>
              <a:rPr lang="en-US" dirty="0"/>
              <a:t>…</a:t>
            </a:r>
          </a:p>
        </p:txBody>
      </p:sp>
    </p:spTree>
    <p:extLst>
      <p:ext uri="{BB962C8B-B14F-4D97-AF65-F5344CB8AC3E}">
        <p14:creationId xmlns:p14="http://schemas.microsoft.com/office/powerpoint/2010/main" val="101235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21" presetClass="entr" presetSubtype="1" fill="hold" grpId="1"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2000"/>
                                        <p:tgtEl>
                                          <p:spTgt spid="13"/>
                                        </p:tgtEl>
                                      </p:cBhvr>
                                    </p:animEffect>
                                  </p:childTnLst>
                                </p:cTn>
                              </p:par>
                              <p:par>
                                <p:cTn id="14" presetID="21" presetClass="entr" presetSubtype="1" fill="hold" grpId="1"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heel(1)">
                                      <p:cBhvr>
                                        <p:cTn id="16" dur="2000"/>
                                        <p:tgtEl>
                                          <p:spTgt spid="14"/>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3" grpId="1" animBg="1"/>
      <p:bldP spid="14" grpId="0" animBg="1"/>
      <p:bldP spid="1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959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787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p:txBody>
          <a:bodyPr/>
          <a:lstStyle/>
          <a:p>
            <a:r>
              <a:rPr lang="en-US" dirty="0"/>
              <a:t>“Business opportunities are like buses. There’s always another one coming.”</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r>
              <a:rPr lang="en-US" dirty="0"/>
              <a:t>Richard Branson</a:t>
            </a:r>
          </a:p>
          <a:p>
            <a:endParaRPr lang="en-US" dirty="0"/>
          </a:p>
          <a:p>
            <a:endParaRPr lang="en-US" dirty="0"/>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03A6B6FB-DEBA-00AA-0812-B47A64FF054A}"/>
              </a:ext>
            </a:extLst>
          </p:cNvPr>
          <p:cNvSpPr>
            <a:spLocks noGrp="1"/>
          </p:cNvSpPr>
          <p:nvPr>
            <p:ph type="ftr" sz="quarter" idx="30"/>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32955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03e2fe1-4846-4393-8cf2-1bc71a04fd88}" enabled="1" method="Privileged" siteId="{41ff26dc-250f-4b13-8981-739be8610c21}" contentBits="0" removed="0"/>
</clbl:labelList>
</file>

<file path=docProps/app.xml><?xml version="1.0" encoding="utf-8"?>
<Properties xmlns="http://schemas.openxmlformats.org/officeDocument/2006/extended-properties" xmlns:vt="http://schemas.openxmlformats.org/officeDocument/2006/docPropsVTypes">
  <TotalTime>195</TotalTime>
  <Words>401</Words>
  <Application>Microsoft Office PowerPoint</Application>
  <PresentationFormat>Widescreen</PresentationFormat>
  <Paragraphs>31</Paragraphs>
  <Slides>7</Slides>
  <Notes>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Abadi</vt:lpstr>
      <vt:lpstr>Arial</vt:lpstr>
      <vt:lpstr>Arial Nova Cond</vt:lpstr>
      <vt:lpstr>Calibri</vt:lpstr>
      <vt:lpstr>Calibri Light</vt:lpstr>
      <vt:lpstr>Cascadia Code</vt:lpstr>
      <vt:lpstr>Posterama Text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“Business opportunities are like buses. There’s always another one coming.”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Sourav Mukherjee</dc:creator>
  <cp:lastModifiedBy>Sourav Mukherjee</cp:lastModifiedBy>
  <cp:revision>6</cp:revision>
  <dcterms:created xsi:type="dcterms:W3CDTF">2022-12-05T16:43:51Z</dcterms:created>
  <dcterms:modified xsi:type="dcterms:W3CDTF">2022-12-06T03:46:59Z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Text">
    <vt:lpwstr>SLB-Private</vt:lpwstr>
  </property>
</Properties>
</file>